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5" r:id="rId5"/>
    <p:sldId id="266" r:id="rId6"/>
    <p:sldId id="269" r:id="rId7"/>
    <p:sldId id="271" r:id="rId8"/>
    <p:sldId id="268" r:id="rId9"/>
    <p:sldId id="270" r:id="rId10"/>
    <p:sldId id="258" r:id="rId11"/>
    <p:sldId id="261" r:id="rId12"/>
    <p:sldId id="259" r:id="rId13"/>
    <p:sldId id="262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2017/8/31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11" y="1124744"/>
            <a:ext cx="8085737" cy="454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7092280" y="1916832"/>
            <a:ext cx="360040" cy="360040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首冲</a:t>
            </a:r>
            <a:endParaRPr lang="zh-CN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26064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新增首充、福利、轮盘功能图标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668344" y="1916832"/>
            <a:ext cx="360040" cy="36004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福利</a:t>
            </a:r>
            <a:endParaRPr lang="zh-CN" altLang="en-US" sz="1000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236296" y="836712"/>
            <a:ext cx="432048" cy="108012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172400" y="3068960"/>
            <a:ext cx="360040" cy="36004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夺宝</a:t>
            </a:r>
            <a:endParaRPr lang="zh-CN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552" y="5733256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首充图标使用限定角色卡通头像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福利图标使用礼盒图案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夺宝图标，抽奖轮盘</a:t>
            </a:r>
            <a:endParaRPr lang="zh-CN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5661248"/>
            <a:ext cx="70061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图片 22" descr="hd_ic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1880" y="6021288"/>
            <a:ext cx="584348" cy="5040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5988" y="2071688"/>
            <a:ext cx="47720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49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充值界面参考图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34436"/>
            <a:ext cx="8136904" cy="452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349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商城夺宝界面修改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91680" y="1700808"/>
            <a:ext cx="1440160" cy="108012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47864" y="1700808"/>
            <a:ext cx="144016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04048" y="1700808"/>
            <a:ext cx="144016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60232" y="1700808"/>
            <a:ext cx="144016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91680" y="2924944"/>
            <a:ext cx="144016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91680" y="4221088"/>
            <a:ext cx="144016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47864" y="4221088"/>
            <a:ext cx="144016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04048" y="4221088"/>
            <a:ext cx="144016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60232" y="4221088"/>
            <a:ext cx="144016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660232" y="2924944"/>
            <a:ext cx="144016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47864" y="2924944"/>
            <a:ext cx="3096344" cy="10801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63888" y="2924944"/>
            <a:ext cx="2592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本期奖励剩余时间：</a:t>
            </a:r>
            <a:r>
              <a:rPr lang="en-US" altLang="zh-CN" dirty="0" smtClean="0"/>
              <a:t>7</a:t>
            </a:r>
            <a:r>
              <a:rPr lang="zh-CN" altLang="en-US" dirty="0" smtClean="0"/>
              <a:t>天</a:t>
            </a:r>
            <a:endParaRPr lang="en-US" altLang="zh-CN" dirty="0" smtClean="0"/>
          </a:p>
          <a:p>
            <a:pPr algn="ctr"/>
            <a:r>
              <a:rPr lang="zh-CN" altLang="en-US" sz="1400" dirty="0" smtClean="0"/>
              <a:t>今日限购     </a:t>
            </a:r>
            <a:r>
              <a:rPr lang="en-US" altLang="zh-CN" sz="1400" dirty="0" smtClean="0">
                <a:solidFill>
                  <a:srgbClr val="92D050"/>
                </a:solidFill>
              </a:rPr>
              <a:t>0/10</a:t>
            </a:r>
          </a:p>
          <a:p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4283968" y="3501008"/>
            <a:ext cx="122413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夺宝</a:t>
            </a:r>
            <a:endParaRPr lang="en-US" altLang="zh-CN" sz="1400" dirty="0" smtClean="0"/>
          </a:p>
          <a:p>
            <a:pPr algn="ctr"/>
            <a:r>
              <a:rPr lang="en-US" altLang="zh-CN" sz="1400" dirty="0" smtClean="0"/>
              <a:t>         50</a:t>
            </a:r>
            <a:endParaRPr lang="zh-CN" altLang="en-US" sz="1400" dirty="0"/>
          </a:p>
        </p:txBody>
      </p:sp>
      <p:pic>
        <p:nvPicPr>
          <p:cNvPr id="5" name="图片 4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1772816"/>
            <a:ext cx="943865" cy="943865"/>
          </a:xfrm>
          <a:prstGeom prst="rect">
            <a:avLst/>
          </a:prstGeom>
        </p:spPr>
      </p:pic>
      <p:pic>
        <p:nvPicPr>
          <p:cNvPr id="21" name="图片 20" descr="gold-icon3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3645024"/>
            <a:ext cx="288032" cy="288032"/>
          </a:xfrm>
          <a:prstGeom prst="rect">
            <a:avLst/>
          </a:prstGeom>
        </p:spPr>
      </p:pic>
      <p:pic>
        <p:nvPicPr>
          <p:cNvPr id="22" name="图片 21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8135" y="1772816"/>
            <a:ext cx="943865" cy="943865"/>
          </a:xfrm>
          <a:prstGeom prst="rect">
            <a:avLst/>
          </a:prstGeom>
        </p:spPr>
      </p:pic>
      <p:pic>
        <p:nvPicPr>
          <p:cNvPr id="23" name="图片 22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072" y="1772816"/>
            <a:ext cx="943865" cy="943865"/>
          </a:xfrm>
          <a:prstGeom prst="rect">
            <a:avLst/>
          </a:prstGeom>
        </p:spPr>
      </p:pic>
      <p:pic>
        <p:nvPicPr>
          <p:cNvPr id="24" name="图片 23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0503" y="1772816"/>
            <a:ext cx="943865" cy="943865"/>
          </a:xfrm>
          <a:prstGeom prst="rect">
            <a:avLst/>
          </a:prstGeom>
        </p:spPr>
      </p:pic>
      <p:pic>
        <p:nvPicPr>
          <p:cNvPr id="25" name="图片 24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2989191"/>
            <a:ext cx="943865" cy="943865"/>
          </a:xfrm>
          <a:prstGeom prst="rect">
            <a:avLst/>
          </a:prstGeom>
        </p:spPr>
      </p:pic>
      <p:pic>
        <p:nvPicPr>
          <p:cNvPr id="26" name="图片 25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285335"/>
            <a:ext cx="943865" cy="943865"/>
          </a:xfrm>
          <a:prstGeom prst="rect">
            <a:avLst/>
          </a:prstGeom>
        </p:spPr>
      </p:pic>
      <p:pic>
        <p:nvPicPr>
          <p:cNvPr id="27" name="图片 26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4293096"/>
            <a:ext cx="943865" cy="943865"/>
          </a:xfrm>
          <a:prstGeom prst="rect">
            <a:avLst/>
          </a:prstGeom>
        </p:spPr>
      </p:pic>
      <p:pic>
        <p:nvPicPr>
          <p:cNvPr id="28" name="图片 27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8135" y="4293096"/>
            <a:ext cx="943865" cy="943865"/>
          </a:xfrm>
          <a:prstGeom prst="rect">
            <a:avLst/>
          </a:prstGeom>
        </p:spPr>
      </p:pic>
      <p:pic>
        <p:nvPicPr>
          <p:cNvPr id="29" name="图片 28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1951" y="4293096"/>
            <a:ext cx="943865" cy="943865"/>
          </a:xfrm>
          <a:prstGeom prst="rect">
            <a:avLst/>
          </a:prstGeom>
        </p:spPr>
      </p:pic>
      <p:pic>
        <p:nvPicPr>
          <p:cNvPr id="30" name="图片 29" descr="lb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2989191"/>
            <a:ext cx="943865" cy="943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11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35"/>
            <a:ext cx="9144000" cy="51409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84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夺宝参考图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788436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美术资源需求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图标                         尺寸                    用途</a:t>
            </a:r>
            <a:endParaRPr lang="en-US" altLang="zh-CN" dirty="0" smtClean="0"/>
          </a:p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首冲礼包图标 </a:t>
            </a:r>
            <a:r>
              <a:rPr lang="en-US" altLang="zh-CN" sz="1600" dirty="0" smtClean="0"/>
              <a:t>     60*</a:t>
            </a:r>
            <a:r>
              <a:rPr lang="en-US" altLang="zh-CN" sz="1600" dirty="0" err="1" smtClean="0"/>
              <a:t>60</a:t>
            </a:r>
            <a:r>
              <a:rPr lang="en-US" altLang="zh-CN" sz="1600" dirty="0" smtClean="0"/>
              <a:t>                 </a:t>
            </a:r>
            <a:r>
              <a:rPr lang="zh-CN" altLang="en-US" sz="1600" dirty="0" smtClean="0"/>
              <a:t>大厅界面功能按钮</a:t>
            </a:r>
            <a:endParaRPr lang="en-US" altLang="zh-CN" sz="1600" dirty="0" smtClean="0"/>
          </a:p>
          <a:p>
            <a:r>
              <a:rPr lang="en-US" altLang="zh-CN" sz="1600" dirty="0" smtClean="0"/>
              <a:t>2.</a:t>
            </a:r>
            <a:r>
              <a:rPr lang="zh-CN" altLang="en-US" sz="1600" dirty="0" smtClean="0"/>
              <a:t>会员福利图标      </a:t>
            </a:r>
            <a:r>
              <a:rPr lang="en-US" altLang="zh-CN" sz="1600" dirty="0" smtClean="0"/>
              <a:t>60*</a:t>
            </a:r>
            <a:r>
              <a:rPr lang="en-US" altLang="zh-CN" sz="1600" dirty="0" err="1" smtClean="0"/>
              <a:t>60</a:t>
            </a:r>
            <a:r>
              <a:rPr lang="en-US" altLang="zh-CN" sz="1600" dirty="0" smtClean="0"/>
              <a:t>                 </a:t>
            </a:r>
            <a:r>
              <a:rPr lang="zh-CN" altLang="en-US" sz="1600" dirty="0" smtClean="0"/>
              <a:t>大厅界面功能按钮</a:t>
            </a:r>
            <a:endParaRPr lang="en-US" altLang="zh-CN" sz="1600" dirty="0" smtClean="0"/>
          </a:p>
          <a:p>
            <a:r>
              <a:rPr lang="en-US" altLang="zh-CN" sz="1600" dirty="0" smtClean="0"/>
              <a:t>3.</a:t>
            </a:r>
            <a:r>
              <a:rPr lang="zh-CN" altLang="en-US" sz="1600" dirty="0" smtClean="0"/>
              <a:t>夺宝轮盘图标      </a:t>
            </a:r>
            <a:r>
              <a:rPr lang="en-US" altLang="zh-CN" sz="1600" dirty="0" smtClean="0"/>
              <a:t>60*</a:t>
            </a:r>
            <a:r>
              <a:rPr lang="en-US" altLang="zh-CN" sz="1600" dirty="0" err="1" smtClean="0"/>
              <a:t>60</a:t>
            </a:r>
            <a:r>
              <a:rPr lang="en-US" altLang="zh-CN" sz="1600" dirty="0" smtClean="0"/>
              <a:t>                 </a:t>
            </a:r>
            <a:r>
              <a:rPr lang="zh-CN" altLang="en-US" sz="1600" dirty="0" smtClean="0"/>
              <a:t>大厅界面功能按钮</a:t>
            </a:r>
            <a:endParaRPr lang="en-US" altLang="zh-CN" sz="1600" dirty="0" smtClean="0"/>
          </a:p>
          <a:p>
            <a:r>
              <a:rPr lang="en-US" altLang="zh-CN" sz="1600" dirty="0" smtClean="0"/>
              <a:t>4.</a:t>
            </a:r>
            <a:r>
              <a:rPr lang="zh-CN" altLang="en-US" sz="1600" dirty="0" smtClean="0"/>
              <a:t>月卡图标               </a:t>
            </a:r>
            <a:r>
              <a:rPr lang="en-US" altLang="zh-CN" sz="1600" dirty="0" smtClean="0"/>
              <a:t>150*</a:t>
            </a:r>
            <a:r>
              <a:rPr lang="en-US" altLang="zh-CN" sz="1600" dirty="0" err="1" smtClean="0"/>
              <a:t>150</a:t>
            </a:r>
            <a:r>
              <a:rPr lang="en-US" altLang="zh-CN" sz="1600" dirty="0" smtClean="0"/>
              <a:t>             </a:t>
            </a:r>
            <a:r>
              <a:rPr lang="zh-CN" altLang="en-US" sz="1600" dirty="0" smtClean="0"/>
              <a:t>商城充值界面图标</a:t>
            </a:r>
            <a:endParaRPr lang="en-US" altLang="zh-CN" sz="1600" dirty="0" smtClean="0"/>
          </a:p>
          <a:p>
            <a:r>
              <a:rPr lang="en-US" altLang="zh-CN" sz="1600" dirty="0" smtClean="0"/>
              <a:t>5.</a:t>
            </a:r>
            <a:r>
              <a:rPr lang="zh-CN" altLang="en-US" sz="1600" dirty="0" smtClean="0"/>
              <a:t>年卡图标               </a:t>
            </a:r>
            <a:r>
              <a:rPr lang="en-US" altLang="zh-CN" sz="1600" dirty="0" smtClean="0"/>
              <a:t>150*</a:t>
            </a:r>
            <a:r>
              <a:rPr lang="en-US" altLang="zh-CN" sz="1600" dirty="0" err="1" smtClean="0"/>
              <a:t>150</a:t>
            </a:r>
            <a:r>
              <a:rPr lang="en-US" altLang="zh-CN" sz="1600" dirty="0" smtClean="0"/>
              <a:t>             </a:t>
            </a:r>
            <a:r>
              <a:rPr lang="zh-CN" altLang="en-US" sz="1600" dirty="0" smtClean="0"/>
              <a:t>商城充值界面图标</a:t>
            </a:r>
            <a:endParaRPr lang="en-US" altLang="zh-CN" sz="1600" dirty="0" smtClean="0"/>
          </a:p>
          <a:p>
            <a:r>
              <a:rPr lang="en-US" altLang="zh-CN" sz="1600" dirty="0" smtClean="0"/>
              <a:t>6.</a:t>
            </a:r>
            <a:r>
              <a:rPr lang="zh-CN" altLang="en-US" sz="1600" dirty="0" smtClean="0"/>
              <a:t>三个所送角色的</a:t>
            </a:r>
            <a:r>
              <a:rPr lang="en-US" altLang="zh-CN" sz="1600" dirty="0" smtClean="0"/>
              <a:t>2D</a:t>
            </a:r>
            <a:r>
              <a:rPr lang="zh-CN" altLang="en-US" sz="1600" dirty="0" smtClean="0"/>
              <a:t>图                     首冲界面和会员福利界面展示用</a:t>
            </a:r>
            <a:endParaRPr lang="en-US" altLang="zh-CN" sz="1600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会员头像框</a:t>
            </a:r>
            <a:endParaRPr lang="en-US" altLang="zh-CN" dirty="0" smtClean="0"/>
          </a:p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月卡会员头框      </a:t>
            </a:r>
            <a:r>
              <a:rPr lang="en-US" altLang="zh-CN" sz="1600" dirty="0" smtClean="0"/>
              <a:t>120*</a:t>
            </a:r>
            <a:r>
              <a:rPr lang="en-US" altLang="zh-CN" sz="1600" dirty="0" err="1" smtClean="0"/>
              <a:t>120</a:t>
            </a:r>
            <a:r>
              <a:rPr lang="en-US" altLang="zh-CN" sz="1600" dirty="0" smtClean="0"/>
              <a:t>             </a:t>
            </a:r>
            <a:r>
              <a:rPr lang="zh-CN" altLang="en-US" sz="1600" dirty="0" smtClean="0"/>
              <a:t>头像框</a:t>
            </a:r>
            <a:endParaRPr lang="en-US" altLang="zh-CN" sz="1600" dirty="0" smtClean="0"/>
          </a:p>
          <a:p>
            <a:r>
              <a:rPr lang="en-US" altLang="zh-CN" sz="1600" dirty="0" smtClean="0"/>
              <a:t>2.</a:t>
            </a:r>
            <a:r>
              <a:rPr lang="zh-CN" altLang="en-US" sz="1600" dirty="0" smtClean="0"/>
              <a:t>年卡会员头框      </a:t>
            </a:r>
            <a:r>
              <a:rPr lang="en-US" altLang="zh-CN" sz="1600" dirty="0" smtClean="0"/>
              <a:t>120*</a:t>
            </a:r>
            <a:r>
              <a:rPr lang="en-US" altLang="zh-CN" sz="1600" dirty="0" err="1" smtClean="0"/>
              <a:t>120</a:t>
            </a:r>
            <a:r>
              <a:rPr lang="en-US" altLang="zh-CN" sz="1600" dirty="0" smtClean="0"/>
              <a:t>             </a:t>
            </a:r>
            <a:r>
              <a:rPr lang="zh-CN" altLang="en-US" sz="1600" dirty="0" smtClean="0"/>
              <a:t>头像框</a:t>
            </a:r>
            <a:endParaRPr lang="en-US" altLang="zh-CN" sz="1600" dirty="0" smtClean="0"/>
          </a:p>
          <a:p>
            <a:r>
              <a:rPr lang="en-US" altLang="zh-CN" sz="1600" dirty="0" smtClean="0"/>
              <a:t>3.</a:t>
            </a:r>
            <a:r>
              <a:rPr lang="zh-CN" altLang="en-US" sz="1600" dirty="0" smtClean="0"/>
              <a:t>月卡头像框图标  </a:t>
            </a:r>
            <a:r>
              <a:rPr lang="en-US" altLang="zh-CN" sz="1600" dirty="0" smtClean="0"/>
              <a:t>80*</a:t>
            </a:r>
            <a:r>
              <a:rPr lang="en-US" altLang="zh-CN" sz="1600" dirty="0" err="1" smtClean="0"/>
              <a:t>80</a:t>
            </a:r>
            <a:r>
              <a:rPr lang="en-US" altLang="zh-CN" sz="1600" dirty="0" smtClean="0"/>
              <a:t>                 </a:t>
            </a:r>
            <a:r>
              <a:rPr lang="zh-CN" altLang="en-US" sz="1600" dirty="0" smtClean="0"/>
              <a:t>道具图标</a:t>
            </a:r>
            <a:endParaRPr lang="en-US" altLang="zh-CN" sz="1600" dirty="0" smtClean="0"/>
          </a:p>
          <a:p>
            <a:r>
              <a:rPr lang="en-US" altLang="zh-CN" sz="1600" dirty="0" smtClean="0"/>
              <a:t>4.</a:t>
            </a:r>
            <a:r>
              <a:rPr lang="zh-CN" altLang="en-US" sz="1600" dirty="0" smtClean="0"/>
              <a:t>年卡头像框图标  </a:t>
            </a:r>
            <a:r>
              <a:rPr lang="en-US" altLang="zh-CN" sz="1600" dirty="0" smtClean="0"/>
              <a:t>80*</a:t>
            </a:r>
            <a:r>
              <a:rPr lang="en-US" altLang="zh-CN" sz="1600" dirty="0" err="1" smtClean="0"/>
              <a:t>80</a:t>
            </a:r>
            <a:r>
              <a:rPr lang="en-US" altLang="zh-CN" sz="1600" dirty="0" smtClean="0"/>
              <a:t>                 </a:t>
            </a:r>
            <a:r>
              <a:rPr lang="zh-CN" altLang="en-US" sz="1600" dirty="0" smtClean="0"/>
              <a:t>道具图标</a:t>
            </a:r>
            <a:endParaRPr lang="en-US" altLang="zh-CN" sz="1600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界面效果图</a:t>
            </a:r>
            <a:endParaRPr lang="en-US" altLang="zh-CN" dirty="0" smtClean="0"/>
          </a:p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首冲界面</a:t>
            </a:r>
            <a:endParaRPr lang="en-US" altLang="zh-CN" sz="1600" dirty="0" smtClean="0"/>
          </a:p>
          <a:p>
            <a:r>
              <a:rPr lang="en-US" altLang="zh-CN" sz="1600" dirty="0" smtClean="0"/>
              <a:t>2.</a:t>
            </a:r>
            <a:r>
              <a:rPr lang="zh-CN" altLang="en-US" sz="1600" dirty="0" smtClean="0"/>
              <a:t>会员福利界面</a:t>
            </a:r>
            <a:endParaRPr lang="en-US" altLang="zh-CN" sz="1600" dirty="0" smtClean="0"/>
          </a:p>
          <a:p>
            <a:r>
              <a:rPr lang="en-US" altLang="zh-CN" sz="1600" dirty="0" smtClean="0"/>
              <a:t>3.</a:t>
            </a:r>
            <a:r>
              <a:rPr lang="zh-CN" altLang="en-US" sz="1600" dirty="0" smtClean="0"/>
              <a:t>夺宝转盘界面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会员名字配色方案</a:t>
            </a:r>
            <a:endParaRPr lang="en-US" altLang="zh-CN" sz="1600" dirty="0" smtClean="0"/>
          </a:p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月卡会员名字配色</a:t>
            </a:r>
            <a:endParaRPr lang="en-US" altLang="zh-CN" sz="1600" dirty="0" smtClean="0"/>
          </a:p>
          <a:p>
            <a:r>
              <a:rPr lang="en-US" altLang="zh-CN" sz="1600" dirty="0" smtClean="0"/>
              <a:t>2.</a:t>
            </a:r>
            <a:r>
              <a:rPr lang="zh-CN" altLang="en-US" sz="1600" dirty="0" smtClean="0"/>
              <a:t>年卡会员名字配色</a:t>
            </a:r>
            <a:endParaRPr lang="en-US" altLang="zh-CN" sz="1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lum bright="-35000" contrast="-50000"/>
          </a:blip>
          <a:srcRect/>
          <a:stretch>
            <a:fillRect/>
          </a:stretch>
        </p:blipFill>
        <p:spPr bwMode="auto">
          <a:xfrm>
            <a:off x="518711" y="1124744"/>
            <a:ext cx="8085737" cy="454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699792" y="2348880"/>
            <a:ext cx="4392488" cy="18002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xjldb_0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1844824"/>
            <a:ext cx="2070800" cy="2792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880" y="210323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C000"/>
                </a:solidFill>
              </a:rPr>
              <a:t>第一次的感觉是最棒的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263691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首次充值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元及以上即送限定角色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XXX!!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283968" y="3717032"/>
            <a:ext cx="1224136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立即充值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3419872" y="2924944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角色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355976" y="2924944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奖品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5292080" y="2924944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奖品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228184" y="2924944"/>
            <a:ext cx="72008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奖品</a:t>
            </a:r>
            <a:endParaRPr lang="zh-CN" altLang="en-US" dirty="0"/>
          </a:p>
        </p:txBody>
      </p:sp>
      <p:sp>
        <p:nvSpPr>
          <p:cNvPr id="12" name="加号 11"/>
          <p:cNvSpPr/>
          <p:nvPr/>
        </p:nvSpPr>
        <p:spPr>
          <a:xfrm rot="18969834">
            <a:off x="6799238" y="1994370"/>
            <a:ext cx="360040" cy="338336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5939988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角色</a:t>
            </a:r>
            <a:r>
              <a:rPr lang="en-US" altLang="zh-CN" dirty="0" smtClean="0"/>
              <a:t>2D</a:t>
            </a:r>
            <a:r>
              <a:rPr lang="zh-CN" altLang="en-US" dirty="0" smtClean="0"/>
              <a:t>图替换为赠送的角色全身像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619672" y="4221088"/>
            <a:ext cx="504056" cy="165618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0"/>
            <a:ext cx="197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首充奖励界面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476672"/>
            <a:ext cx="466725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501008"/>
            <a:ext cx="48577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首冲礼包界面参考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bright="-46000" contrast="-65000"/>
          </a:blip>
          <a:srcRect/>
          <a:stretch>
            <a:fillRect/>
          </a:stretch>
        </p:blipFill>
        <p:spPr bwMode="auto">
          <a:xfrm>
            <a:off x="518711" y="1124744"/>
            <a:ext cx="8085737" cy="454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331640" y="1484784"/>
            <a:ext cx="6480720" cy="381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11760" y="4869160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成为月卡会员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572000" y="1844824"/>
            <a:ext cx="3240360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1640" y="1484784"/>
            <a:ext cx="6480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专属福利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724128" y="4869160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成为年卡会员</a:t>
            </a:r>
            <a:endParaRPr lang="zh-CN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7784" y="458112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￥</a:t>
            </a:r>
            <a:r>
              <a:rPr lang="en-US" altLang="zh-CN" sz="1400" dirty="0" smtClean="0"/>
              <a:t>18.00</a:t>
            </a:r>
            <a:endParaRPr lang="zh-CN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68144" y="458112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￥</a:t>
            </a:r>
            <a:r>
              <a:rPr lang="en-US" altLang="zh-CN" sz="1400" dirty="0" smtClean="0"/>
              <a:t>198.00</a:t>
            </a:r>
            <a:endParaRPr lang="zh-CN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75656" y="2044586"/>
            <a:ext cx="30963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smtClean="0"/>
              <a:t>3</a:t>
            </a:r>
            <a:r>
              <a:rPr lang="zh-CN" altLang="en-US" sz="1400" dirty="0" smtClean="0"/>
              <a:t>倍签到奖励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名字专属颜色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月卡会员头像框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首次成为月卡会员立即获得</a:t>
            </a:r>
            <a:r>
              <a:rPr lang="en-US" altLang="zh-CN" sz="1400" dirty="0" smtClean="0"/>
              <a:t>XXX</a:t>
            </a:r>
            <a:r>
              <a:rPr lang="zh-CN" altLang="en-US" sz="1400" dirty="0" smtClean="0"/>
              <a:t>角色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2044586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smtClean="0"/>
              <a:t>3</a:t>
            </a:r>
            <a:r>
              <a:rPr lang="zh-CN" altLang="en-US" sz="1400" dirty="0" smtClean="0"/>
              <a:t>倍签到奖励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名字专属颜色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年卡会员头像框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首次成为年卡会员立即获得</a:t>
            </a:r>
            <a:r>
              <a:rPr lang="en-US" altLang="zh-CN" sz="1400" dirty="0" smtClean="0"/>
              <a:t>XXX</a:t>
            </a:r>
            <a:r>
              <a:rPr lang="zh-CN" altLang="en-US" sz="1400" dirty="0" smtClean="0"/>
              <a:t>角色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首次成为年卡会员立即获得</a:t>
            </a:r>
            <a:r>
              <a:rPr lang="en-US" altLang="zh-CN" sz="1400" dirty="0" smtClean="0"/>
              <a:t>XXX</a:t>
            </a:r>
            <a:r>
              <a:rPr lang="zh-CN" altLang="en-US" sz="1400" dirty="0" smtClean="0"/>
              <a:t>角色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sp>
        <p:nvSpPr>
          <p:cNvPr id="15" name="圆角矩形 14"/>
          <p:cNvSpPr/>
          <p:nvPr/>
        </p:nvSpPr>
        <p:spPr>
          <a:xfrm>
            <a:off x="1691680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2699792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707904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4860032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5868144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6876256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pic>
        <p:nvPicPr>
          <p:cNvPr id="31" name="图片 30" descr="xjldb_0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44824"/>
            <a:ext cx="1584176" cy="2745305"/>
          </a:xfrm>
          <a:prstGeom prst="rect">
            <a:avLst/>
          </a:prstGeom>
        </p:spPr>
      </p:pic>
      <p:pic>
        <p:nvPicPr>
          <p:cNvPr id="32" name="图片 31" descr="xjldb_00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1988840"/>
            <a:ext cx="2070800" cy="279244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15816" y="566124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月卡和年卡的每日福利可叠加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0" y="0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会员福利界面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11760" y="350100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</a:rPr>
              <a:t>每日在此领取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0112" y="350100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</a:rPr>
              <a:t>每日在此领取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bright="-46000" contrast="-65000"/>
          </a:blip>
          <a:srcRect/>
          <a:stretch>
            <a:fillRect/>
          </a:stretch>
        </p:blipFill>
        <p:spPr bwMode="auto">
          <a:xfrm>
            <a:off x="518711" y="1124744"/>
            <a:ext cx="8085737" cy="454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331640" y="1484784"/>
            <a:ext cx="6480720" cy="381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11760" y="4869160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领取福利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572000" y="1844824"/>
            <a:ext cx="3240360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1640" y="1484784"/>
            <a:ext cx="64807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专属福利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724128" y="4869160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成为年卡会员</a:t>
            </a:r>
            <a:endParaRPr lang="zh-CN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868144" y="458112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￥</a:t>
            </a:r>
            <a:r>
              <a:rPr lang="en-US" altLang="zh-CN" sz="1400" dirty="0" smtClean="0"/>
              <a:t>198.00</a:t>
            </a:r>
            <a:endParaRPr lang="zh-CN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75656" y="2044586"/>
            <a:ext cx="2952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smtClean="0"/>
              <a:t>3</a:t>
            </a:r>
            <a:r>
              <a:rPr lang="zh-CN" altLang="en-US" sz="1400" dirty="0" smtClean="0"/>
              <a:t>倍签到奖励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名字专属颜色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月卡会员头像框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首次成为月卡会员立即获得</a:t>
            </a:r>
            <a:r>
              <a:rPr lang="en-US" altLang="zh-CN" sz="1400" dirty="0" smtClean="0"/>
              <a:t>XXX</a:t>
            </a:r>
            <a:r>
              <a:rPr lang="zh-CN" altLang="en-US" sz="1400" dirty="0" smtClean="0"/>
              <a:t>角色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1988840"/>
            <a:ext cx="29523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smtClean="0"/>
              <a:t>3</a:t>
            </a:r>
            <a:r>
              <a:rPr lang="zh-CN" altLang="en-US" sz="1400" dirty="0" smtClean="0"/>
              <a:t>倍签到奖励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名字专属颜色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年卡会员头像框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首次成为年卡会员立即获得</a:t>
            </a:r>
            <a:r>
              <a:rPr lang="en-US" altLang="zh-CN" sz="1400" dirty="0" smtClean="0"/>
              <a:t>XXX</a:t>
            </a:r>
            <a:r>
              <a:rPr lang="zh-CN" altLang="en-US" sz="1400" dirty="0" smtClean="0"/>
              <a:t>角色</a:t>
            </a:r>
            <a:endParaRPr lang="en-US" altLang="zh-CN" sz="1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400" dirty="0" smtClean="0"/>
              <a:t>首次成为年卡会员立即获得</a:t>
            </a:r>
            <a:r>
              <a:rPr lang="en-US" altLang="zh-CN" sz="1400" dirty="0" smtClean="0"/>
              <a:t>XXX</a:t>
            </a:r>
            <a:r>
              <a:rPr lang="zh-CN" altLang="en-US" sz="1400" dirty="0" smtClean="0"/>
              <a:t>角色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sp>
        <p:nvSpPr>
          <p:cNvPr id="15" name="圆角矩形 14"/>
          <p:cNvSpPr/>
          <p:nvPr/>
        </p:nvSpPr>
        <p:spPr>
          <a:xfrm>
            <a:off x="1691680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2699792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707904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4860032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5868144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6876256" y="3861048"/>
            <a:ext cx="64807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奖励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39752" y="458112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剩余时间：</a:t>
            </a:r>
            <a:r>
              <a:rPr lang="en-US" altLang="zh-CN" sz="1400" dirty="0" smtClean="0"/>
              <a:t>29</a:t>
            </a:r>
            <a:r>
              <a:rPr lang="zh-CN" altLang="en-US" sz="1400" dirty="0" smtClean="0"/>
              <a:t>天</a:t>
            </a:r>
            <a:endParaRPr lang="zh-CN" altLang="en-US" sz="1400" dirty="0"/>
          </a:p>
        </p:txBody>
      </p:sp>
      <p:pic>
        <p:nvPicPr>
          <p:cNvPr id="19" name="图片 18" descr="xjldb_0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296" y="1988840"/>
            <a:ext cx="2070800" cy="2792443"/>
          </a:xfrm>
          <a:prstGeom prst="rect">
            <a:avLst/>
          </a:prstGeom>
        </p:spPr>
      </p:pic>
      <p:pic>
        <p:nvPicPr>
          <p:cNvPr id="20" name="图片 19" descr="xjldb_00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844824"/>
            <a:ext cx="1584176" cy="27453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0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会员福利界面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15816" y="566124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月卡和年卡的每日福利可叠加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11760" y="350100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</a:rPr>
              <a:t>每日在此领取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0112" y="350100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</a:rPr>
              <a:t>每日在此领取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908720"/>
            <a:ext cx="455295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4149080"/>
            <a:ext cx="33718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0"/>
            <a:ext cx="269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会员福利界面参考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0768"/>
            <a:ext cx="7455070" cy="4190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标注 5"/>
          <p:cNvSpPr/>
          <p:nvPr/>
        </p:nvSpPr>
        <p:spPr>
          <a:xfrm>
            <a:off x="5940152" y="1700808"/>
            <a:ext cx="1152128" cy="576064"/>
          </a:xfrm>
          <a:prstGeom prst="wedgeRoundRectCallout">
            <a:avLst>
              <a:gd name="adj1" fmla="val 74135"/>
              <a:gd name="adj2" fmla="val 3563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您的专属福利已经时效，请及时续费哦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4"/>
            <a:ext cx="8117711" cy="452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流程图: 联系 4"/>
          <p:cNvSpPr/>
          <p:nvPr/>
        </p:nvSpPr>
        <p:spPr>
          <a:xfrm>
            <a:off x="3203848" y="3645024"/>
            <a:ext cx="1008112" cy="1033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月卡</a:t>
            </a:r>
            <a:endParaRPr lang="zh-CN" altLang="en-US" dirty="0"/>
          </a:p>
        </p:txBody>
      </p:sp>
      <p:sp>
        <p:nvSpPr>
          <p:cNvPr id="6" name="流程图: 联系 5"/>
          <p:cNvSpPr/>
          <p:nvPr/>
        </p:nvSpPr>
        <p:spPr>
          <a:xfrm>
            <a:off x="4572000" y="3645024"/>
            <a:ext cx="1008112" cy="1033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年卡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19872" y="465313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￥</a:t>
            </a:r>
            <a:r>
              <a:rPr lang="en-US" altLang="zh-CN" dirty="0" smtClean="0">
                <a:solidFill>
                  <a:srgbClr val="FFC000"/>
                </a:solidFill>
              </a:rPr>
              <a:t>18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465313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￥</a:t>
            </a:r>
            <a:r>
              <a:rPr lang="en-US" altLang="zh-CN" dirty="0" smtClean="0">
                <a:solidFill>
                  <a:srgbClr val="FFC000"/>
                </a:solidFill>
              </a:rPr>
              <a:t>198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7864" y="3383414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月卡会员</a:t>
            </a:r>
            <a:endParaRPr lang="zh-CN" altLang="en-US" sz="11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6016" y="3383414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年卡会员</a:t>
            </a:r>
            <a:endParaRPr lang="zh-CN" altLang="en-US" sz="11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349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充值界面添加月卡，年卡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4"/>
            <a:ext cx="8117711" cy="452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流程图: 联系 4"/>
          <p:cNvSpPr/>
          <p:nvPr/>
        </p:nvSpPr>
        <p:spPr>
          <a:xfrm>
            <a:off x="3203848" y="3645024"/>
            <a:ext cx="1008112" cy="1033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剩余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30</a:t>
            </a:r>
            <a:r>
              <a:rPr lang="zh-CN" altLang="en-US" sz="1600" dirty="0" smtClean="0"/>
              <a:t>天</a:t>
            </a:r>
            <a:endParaRPr lang="zh-CN" altLang="en-US" sz="1600" dirty="0"/>
          </a:p>
        </p:txBody>
      </p:sp>
      <p:sp>
        <p:nvSpPr>
          <p:cNvPr id="6" name="流程图: 联系 5"/>
          <p:cNvSpPr/>
          <p:nvPr/>
        </p:nvSpPr>
        <p:spPr>
          <a:xfrm>
            <a:off x="4572000" y="3645024"/>
            <a:ext cx="1008112" cy="1033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剩余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360</a:t>
            </a:r>
            <a:r>
              <a:rPr lang="zh-CN" altLang="en-US" sz="1600" dirty="0" smtClean="0"/>
              <a:t>天</a:t>
            </a:r>
            <a:endParaRPr lang="zh-CN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419872" y="465313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￥</a:t>
            </a:r>
            <a:r>
              <a:rPr lang="en-US" altLang="zh-CN" dirty="0" smtClean="0">
                <a:solidFill>
                  <a:srgbClr val="FFC000"/>
                </a:solidFill>
              </a:rPr>
              <a:t>18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465313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￥</a:t>
            </a:r>
            <a:r>
              <a:rPr lang="en-US" altLang="zh-CN" dirty="0" smtClean="0">
                <a:solidFill>
                  <a:srgbClr val="FFC000"/>
                </a:solidFill>
              </a:rPr>
              <a:t>198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7864" y="3383414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月卡会员</a:t>
            </a:r>
            <a:endParaRPr lang="zh-CN" altLang="en-US" sz="11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6016" y="3383414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年卡会员</a:t>
            </a:r>
            <a:endParaRPr lang="zh-CN" altLang="en-US" sz="11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349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充值界面添加月卡，年卡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530</Words>
  <Application>Microsoft Office PowerPoint</Application>
  <PresentationFormat>全屏显示(4:3)</PresentationFormat>
  <Paragraphs>115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57</cp:revision>
  <dcterms:created xsi:type="dcterms:W3CDTF">2017-08-28T06:27:57Z</dcterms:created>
  <dcterms:modified xsi:type="dcterms:W3CDTF">2017-08-31T10:27:55Z</dcterms:modified>
</cp:coreProperties>
</file>